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nton"/>
      <p:regular r:id="rId17"/>
    </p:embeddedFont>
    <p:embeddedFont>
      <p:font typeface="Anton"/>
      <p:regular r:id="rId18"/>
    </p:embeddedFont>
    <p:embeddedFont>
      <p:font typeface="Fira Sans"/>
      <p:regular r:id="rId19"/>
    </p:embeddedFont>
    <p:embeddedFont>
      <p:font typeface="Fira Sans"/>
      <p:regular r:id="rId20"/>
    </p:embeddedFont>
    <p:embeddedFont>
      <p:font typeface="Fira Sans"/>
      <p:regular r:id="rId21"/>
    </p:embeddedFont>
    <p:embeddedFont>
      <p:font typeface="Fira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73473"/>
            <a:ext cx="7556421" cy="1417558"/>
          </a:xfrm>
          <a:prstGeom prst="rect">
            <a:avLst/>
          </a:prstGeom>
          <a:noFill/>
          <a:ln/>
        </p:spPr>
        <p:txBody>
          <a:bodyPr wrap="squar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IoT Security Framework: Protecting the Connected World</a:t>
            </a:r>
            <a:endParaRPr lang="en-US" sz="4450" dirty="0"/>
          </a:p>
        </p:txBody>
      </p:sp>
      <p:sp>
        <p:nvSpPr>
          <p:cNvPr id="4" name="Text 1"/>
          <p:cNvSpPr/>
          <p:nvPr/>
        </p:nvSpPr>
        <p:spPr>
          <a:xfrm>
            <a:off x="793790" y="3831193"/>
            <a:ext cx="75564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This presentation outlines a comprehensive framework for securing Internet of Things (IoT) devices and systems, ensuring the safety of connected data and operations.</a:t>
            </a:r>
            <a:endParaRPr lang="en-US" sz="1750" dirty="0"/>
          </a:p>
        </p:txBody>
      </p:sp>
      <p:sp>
        <p:nvSpPr>
          <p:cNvPr id="5" name="Text 2"/>
          <p:cNvSpPr/>
          <p:nvPr/>
        </p:nvSpPr>
        <p:spPr>
          <a:xfrm>
            <a:off x="793790" y="5175052"/>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T. Ashok(192312558)</a:t>
            </a:r>
            <a:endParaRPr lang="en-US" sz="1750" dirty="0"/>
          </a:p>
        </p:txBody>
      </p:sp>
      <p:sp>
        <p:nvSpPr>
          <p:cNvPr id="6" name="Text 3"/>
          <p:cNvSpPr/>
          <p:nvPr/>
        </p:nvSpPr>
        <p:spPr>
          <a:xfrm>
            <a:off x="793790" y="5793105"/>
            <a:ext cx="7556421"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M. Prakesh Reddy(192312561)</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Implementation Guide and Best Practices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A comprehensive IoT security framework is essential for protecting the connected world. By implementing these key components, businesses can mitigate risks, enhance security posture, and ensure the safety of their connected devices and systems.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Understanding IoT Security Challenges and Threat Landscape</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indent="0" marL="0">
              <a:lnSpc>
                <a:spcPts val="2750"/>
              </a:lnSpc>
              <a:buNone/>
            </a:pPr>
            <a:r>
              <a:rPr lang="en-US" sz="2200" spc="-22" kern="0" dirty="0">
                <a:solidFill>
                  <a:srgbClr val="FA95AF"/>
                </a:solidFill>
                <a:latin typeface="Anton" pitchFamily="34" charset="0"/>
                <a:ea typeface="Anton" pitchFamily="34" charset="-122"/>
                <a:cs typeface="Anton" pitchFamily="34" charset="-120"/>
              </a:rPr>
              <a:t>Increased Attack Surface</a:t>
            </a:r>
            <a:endParaRPr lang="en-US" sz="2200" dirty="0"/>
          </a:p>
        </p:txBody>
      </p:sp>
      <p:sp>
        <p:nvSpPr>
          <p:cNvPr id="4" name="Text 2"/>
          <p:cNvSpPr/>
          <p:nvPr/>
        </p:nvSpPr>
        <p:spPr>
          <a:xfrm>
            <a:off x="793790" y="4569738"/>
            <a:ext cx="3978116"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The proliferation of IoT devices creates a vast attack surface for malicious actors to exploit vulnerabilities.</a:t>
            </a:r>
            <a:endParaRPr lang="en-US" sz="1750" dirty="0"/>
          </a:p>
        </p:txBody>
      </p:sp>
      <p:sp>
        <p:nvSpPr>
          <p:cNvPr id="5" name="Text 3"/>
          <p:cNvSpPr/>
          <p:nvPr/>
        </p:nvSpPr>
        <p:spPr>
          <a:xfrm>
            <a:off x="5332928" y="3988594"/>
            <a:ext cx="3929063" cy="354330"/>
          </a:xfrm>
          <a:prstGeom prst="rect">
            <a:avLst/>
          </a:prstGeom>
          <a:noFill/>
          <a:ln/>
        </p:spPr>
        <p:txBody>
          <a:bodyPr wrap="none" lIns="0" tIns="0" rIns="0" bIns="0" rtlCol="0" anchor="t"/>
          <a:lstStyle/>
          <a:p>
            <a:pPr indent="0" marL="0">
              <a:lnSpc>
                <a:spcPts val="2750"/>
              </a:lnSpc>
              <a:buNone/>
            </a:pPr>
            <a:r>
              <a:rPr lang="en-US" sz="2200" spc="-22" kern="0" dirty="0">
                <a:solidFill>
                  <a:srgbClr val="FA95AF"/>
                </a:solidFill>
                <a:latin typeface="Anton" pitchFamily="34" charset="0"/>
                <a:ea typeface="Anton" pitchFamily="34" charset="-122"/>
                <a:cs typeface="Anton" pitchFamily="34" charset="-120"/>
              </a:rPr>
              <a:t>Data Privacy and Security Concerns</a:t>
            </a:r>
            <a:endParaRPr lang="en-US" sz="2200" dirty="0"/>
          </a:p>
        </p:txBody>
      </p:sp>
      <p:sp>
        <p:nvSpPr>
          <p:cNvPr id="6" name="Text 4"/>
          <p:cNvSpPr/>
          <p:nvPr/>
        </p:nvSpPr>
        <p:spPr>
          <a:xfrm>
            <a:off x="5332928" y="4569738"/>
            <a:ext cx="3978116"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IoT devices collect sensitive data, raising concerns about privacy and the need for strong security measures.</a:t>
            </a:r>
            <a:endParaRPr lang="en-US" sz="1750" dirty="0"/>
          </a:p>
        </p:txBody>
      </p:sp>
      <p:sp>
        <p:nvSpPr>
          <p:cNvPr id="7" name="Text 5"/>
          <p:cNvSpPr/>
          <p:nvPr/>
        </p:nvSpPr>
        <p:spPr>
          <a:xfrm>
            <a:off x="9872067" y="3988594"/>
            <a:ext cx="3616047" cy="354330"/>
          </a:xfrm>
          <a:prstGeom prst="rect">
            <a:avLst/>
          </a:prstGeom>
          <a:noFill/>
          <a:ln/>
        </p:spPr>
        <p:txBody>
          <a:bodyPr wrap="none" lIns="0" tIns="0" rIns="0" bIns="0" rtlCol="0" anchor="t"/>
          <a:lstStyle/>
          <a:p>
            <a:pPr indent="0" marL="0">
              <a:lnSpc>
                <a:spcPts val="2750"/>
              </a:lnSpc>
              <a:buNone/>
            </a:pPr>
            <a:r>
              <a:rPr lang="en-US" sz="2200" spc="-22" kern="0" dirty="0">
                <a:solidFill>
                  <a:srgbClr val="FA95AF"/>
                </a:solidFill>
                <a:latin typeface="Anton" pitchFamily="34" charset="0"/>
                <a:ea typeface="Anton" pitchFamily="34" charset="-122"/>
                <a:cs typeface="Anton" pitchFamily="34" charset="-120"/>
              </a:rPr>
              <a:t>Limited Resources and Expertise</a:t>
            </a:r>
            <a:endParaRPr lang="en-US" sz="2200" dirty="0"/>
          </a:p>
        </p:txBody>
      </p:sp>
      <p:sp>
        <p:nvSpPr>
          <p:cNvPr id="8" name="Text 6"/>
          <p:cNvSpPr/>
          <p:nvPr/>
        </p:nvSpPr>
        <p:spPr>
          <a:xfrm>
            <a:off x="9872067" y="4569738"/>
            <a:ext cx="3978116"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Many IoT devices lack robust security features due to limited processing power and memory, requiring innovative solutions.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44015"/>
            <a:ext cx="10244733" cy="708779"/>
          </a:xfrm>
          <a:prstGeom prst="rect">
            <a:avLst/>
          </a:prstGeom>
          <a:noFill/>
          <a:ln/>
        </p:spPr>
        <p:txBody>
          <a:bodyPr wrap="non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Key Components of an IoT Security Framework</a:t>
            </a:r>
            <a:endParaRPr lang="en-US" sz="4450" dirty="0"/>
          </a:p>
        </p:txBody>
      </p:sp>
      <p:sp>
        <p:nvSpPr>
          <p:cNvPr id="3" name="Shape 1"/>
          <p:cNvSpPr/>
          <p:nvPr/>
        </p:nvSpPr>
        <p:spPr>
          <a:xfrm>
            <a:off x="793790" y="3061573"/>
            <a:ext cx="510302" cy="510302"/>
          </a:xfrm>
          <a:prstGeom prst="roundRect">
            <a:avLst>
              <a:gd name="adj" fmla="val 6667"/>
            </a:avLst>
          </a:prstGeom>
          <a:solidFill>
            <a:srgbClr val="3E3E3E"/>
          </a:solidFill>
          <a:ln/>
        </p:spPr>
      </p:sp>
      <p:sp>
        <p:nvSpPr>
          <p:cNvPr id="4" name="Text 2"/>
          <p:cNvSpPr/>
          <p:nvPr/>
        </p:nvSpPr>
        <p:spPr>
          <a:xfrm>
            <a:off x="994410" y="3146584"/>
            <a:ext cx="109061" cy="34028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1</a:t>
            </a:r>
            <a:endParaRPr lang="en-US" sz="2650" dirty="0"/>
          </a:p>
        </p:txBody>
      </p:sp>
      <p:sp>
        <p:nvSpPr>
          <p:cNvPr id="5" name="Text 3"/>
          <p:cNvSpPr/>
          <p:nvPr/>
        </p:nvSpPr>
        <p:spPr>
          <a:xfrm>
            <a:off x="1530906" y="3061573"/>
            <a:ext cx="2835235" cy="354330"/>
          </a:xfrm>
          <a:prstGeom prst="rect">
            <a:avLst/>
          </a:prstGeom>
          <a:noFill/>
          <a:ln/>
        </p:spPr>
        <p:txBody>
          <a:bodyPr wrap="none" lIns="0" tIns="0" rIns="0" bIns="0" rtlCol="0" anchor="t"/>
          <a:lstStyle/>
          <a:p>
            <a:pPr indent="0" marL="0">
              <a:lnSpc>
                <a:spcPts val="2750"/>
              </a:lnSpc>
              <a:buNone/>
            </a:pPr>
            <a:r>
              <a:rPr lang="en-US" sz="2200" spc="-22" kern="0" dirty="0">
                <a:solidFill>
                  <a:srgbClr val="E0D6DE"/>
                </a:solidFill>
                <a:latin typeface="Anton" pitchFamily="34" charset="0"/>
                <a:ea typeface="Anton" pitchFamily="34" charset="-122"/>
                <a:cs typeface="Anton" pitchFamily="34" charset="-120"/>
              </a:rPr>
              <a:t>Device Security</a:t>
            </a:r>
            <a:endParaRPr lang="en-US" sz="2200" dirty="0"/>
          </a:p>
        </p:txBody>
      </p:sp>
      <p:sp>
        <p:nvSpPr>
          <p:cNvPr id="6" name="Text 4"/>
          <p:cNvSpPr/>
          <p:nvPr/>
        </p:nvSpPr>
        <p:spPr>
          <a:xfrm>
            <a:off x="1530906" y="3551992"/>
            <a:ext cx="5670947"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Protecting devices at the hardware and firmware level.</a:t>
            </a:r>
            <a:endParaRPr lang="en-US" sz="1750" dirty="0"/>
          </a:p>
        </p:txBody>
      </p:sp>
      <p:sp>
        <p:nvSpPr>
          <p:cNvPr id="7" name="Shape 5"/>
          <p:cNvSpPr/>
          <p:nvPr/>
        </p:nvSpPr>
        <p:spPr>
          <a:xfrm>
            <a:off x="7428667" y="3061573"/>
            <a:ext cx="510302" cy="510302"/>
          </a:xfrm>
          <a:prstGeom prst="roundRect">
            <a:avLst>
              <a:gd name="adj" fmla="val 6667"/>
            </a:avLst>
          </a:prstGeom>
          <a:solidFill>
            <a:srgbClr val="3E3E3E"/>
          </a:solidFill>
          <a:ln/>
        </p:spPr>
      </p:sp>
      <p:sp>
        <p:nvSpPr>
          <p:cNvPr id="8" name="Text 6"/>
          <p:cNvSpPr/>
          <p:nvPr/>
        </p:nvSpPr>
        <p:spPr>
          <a:xfrm>
            <a:off x="7601426" y="3146584"/>
            <a:ext cx="164783" cy="34028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2</a:t>
            </a:r>
            <a:endParaRPr lang="en-US" sz="2650" dirty="0"/>
          </a:p>
        </p:txBody>
      </p:sp>
      <p:sp>
        <p:nvSpPr>
          <p:cNvPr id="9" name="Text 7"/>
          <p:cNvSpPr/>
          <p:nvPr/>
        </p:nvSpPr>
        <p:spPr>
          <a:xfrm>
            <a:off x="8165783" y="3061573"/>
            <a:ext cx="2835235" cy="354330"/>
          </a:xfrm>
          <a:prstGeom prst="rect">
            <a:avLst/>
          </a:prstGeom>
          <a:noFill/>
          <a:ln/>
        </p:spPr>
        <p:txBody>
          <a:bodyPr wrap="none" lIns="0" tIns="0" rIns="0" bIns="0" rtlCol="0" anchor="t"/>
          <a:lstStyle/>
          <a:p>
            <a:pPr indent="0" marL="0">
              <a:lnSpc>
                <a:spcPts val="2750"/>
              </a:lnSpc>
              <a:buNone/>
            </a:pPr>
            <a:r>
              <a:rPr lang="en-US" sz="2200" spc="-22" kern="0" dirty="0">
                <a:solidFill>
                  <a:srgbClr val="E0D6DE"/>
                </a:solidFill>
                <a:latin typeface="Anton" pitchFamily="34" charset="0"/>
                <a:ea typeface="Anton" pitchFamily="34" charset="-122"/>
                <a:cs typeface="Anton" pitchFamily="34" charset="-120"/>
              </a:rPr>
              <a:t>Network Security</a:t>
            </a:r>
            <a:endParaRPr lang="en-US" sz="2200" dirty="0"/>
          </a:p>
        </p:txBody>
      </p:sp>
      <p:sp>
        <p:nvSpPr>
          <p:cNvPr id="10" name="Text 8"/>
          <p:cNvSpPr/>
          <p:nvPr/>
        </p:nvSpPr>
        <p:spPr>
          <a:xfrm>
            <a:off x="8165783" y="3551992"/>
            <a:ext cx="5670947"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Securing communication channels and data transfer.</a:t>
            </a:r>
            <a:endParaRPr lang="en-US" sz="1750" dirty="0"/>
          </a:p>
        </p:txBody>
      </p:sp>
      <p:sp>
        <p:nvSpPr>
          <p:cNvPr id="11" name="Shape 9"/>
          <p:cNvSpPr/>
          <p:nvPr/>
        </p:nvSpPr>
        <p:spPr>
          <a:xfrm>
            <a:off x="793790" y="4396859"/>
            <a:ext cx="510302" cy="510302"/>
          </a:xfrm>
          <a:prstGeom prst="roundRect">
            <a:avLst>
              <a:gd name="adj" fmla="val 6667"/>
            </a:avLst>
          </a:prstGeom>
          <a:solidFill>
            <a:srgbClr val="3E3E3E"/>
          </a:solidFill>
          <a:ln/>
        </p:spPr>
      </p:sp>
      <p:sp>
        <p:nvSpPr>
          <p:cNvPr id="12" name="Text 10"/>
          <p:cNvSpPr/>
          <p:nvPr/>
        </p:nvSpPr>
        <p:spPr>
          <a:xfrm>
            <a:off x="966549" y="4481870"/>
            <a:ext cx="164783" cy="34028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3</a:t>
            </a:r>
            <a:endParaRPr lang="en-US" sz="2650" dirty="0"/>
          </a:p>
        </p:txBody>
      </p:sp>
      <p:sp>
        <p:nvSpPr>
          <p:cNvPr id="13" name="Text 11"/>
          <p:cNvSpPr/>
          <p:nvPr/>
        </p:nvSpPr>
        <p:spPr>
          <a:xfrm>
            <a:off x="1530906" y="4396859"/>
            <a:ext cx="2835235" cy="354330"/>
          </a:xfrm>
          <a:prstGeom prst="rect">
            <a:avLst/>
          </a:prstGeom>
          <a:noFill/>
          <a:ln/>
        </p:spPr>
        <p:txBody>
          <a:bodyPr wrap="none" lIns="0" tIns="0" rIns="0" bIns="0" rtlCol="0" anchor="t"/>
          <a:lstStyle/>
          <a:p>
            <a:pPr indent="0" marL="0">
              <a:lnSpc>
                <a:spcPts val="2750"/>
              </a:lnSpc>
              <a:buNone/>
            </a:pPr>
            <a:r>
              <a:rPr lang="en-US" sz="2200" spc="-22" kern="0" dirty="0">
                <a:solidFill>
                  <a:srgbClr val="E0D6DE"/>
                </a:solidFill>
                <a:latin typeface="Anton" pitchFamily="34" charset="0"/>
                <a:ea typeface="Anton" pitchFamily="34" charset="-122"/>
                <a:cs typeface="Anton" pitchFamily="34" charset="-120"/>
              </a:rPr>
              <a:t>Cloud Security</a:t>
            </a:r>
            <a:endParaRPr lang="en-US" sz="2200" dirty="0"/>
          </a:p>
        </p:txBody>
      </p:sp>
      <p:sp>
        <p:nvSpPr>
          <p:cNvPr id="14" name="Text 12"/>
          <p:cNvSpPr/>
          <p:nvPr/>
        </p:nvSpPr>
        <p:spPr>
          <a:xfrm>
            <a:off x="1530906" y="4887278"/>
            <a:ext cx="5670947"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Safeguarding backend infrastructure and data storage.</a:t>
            </a:r>
            <a:endParaRPr lang="en-US" sz="1750" dirty="0"/>
          </a:p>
        </p:txBody>
      </p:sp>
      <p:sp>
        <p:nvSpPr>
          <p:cNvPr id="15" name="Shape 13"/>
          <p:cNvSpPr/>
          <p:nvPr/>
        </p:nvSpPr>
        <p:spPr>
          <a:xfrm>
            <a:off x="7428667" y="4396859"/>
            <a:ext cx="510302" cy="510302"/>
          </a:xfrm>
          <a:prstGeom prst="roundRect">
            <a:avLst>
              <a:gd name="adj" fmla="val 6667"/>
            </a:avLst>
          </a:prstGeom>
          <a:solidFill>
            <a:srgbClr val="3E3E3E"/>
          </a:solidFill>
          <a:ln/>
        </p:spPr>
      </p:sp>
      <p:sp>
        <p:nvSpPr>
          <p:cNvPr id="16" name="Text 14"/>
          <p:cNvSpPr/>
          <p:nvPr/>
        </p:nvSpPr>
        <p:spPr>
          <a:xfrm>
            <a:off x="7601426" y="4481870"/>
            <a:ext cx="164783" cy="34028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4</a:t>
            </a:r>
            <a:endParaRPr lang="en-US" sz="2650" dirty="0"/>
          </a:p>
        </p:txBody>
      </p:sp>
      <p:sp>
        <p:nvSpPr>
          <p:cNvPr id="17" name="Text 15"/>
          <p:cNvSpPr/>
          <p:nvPr/>
        </p:nvSpPr>
        <p:spPr>
          <a:xfrm>
            <a:off x="8165783" y="4396859"/>
            <a:ext cx="3703082" cy="354330"/>
          </a:xfrm>
          <a:prstGeom prst="rect">
            <a:avLst/>
          </a:prstGeom>
          <a:noFill/>
          <a:ln/>
        </p:spPr>
        <p:txBody>
          <a:bodyPr wrap="none" lIns="0" tIns="0" rIns="0" bIns="0" rtlCol="0" anchor="t"/>
          <a:lstStyle/>
          <a:p>
            <a:pPr indent="0" marL="0">
              <a:lnSpc>
                <a:spcPts val="2750"/>
              </a:lnSpc>
              <a:buNone/>
            </a:pPr>
            <a:r>
              <a:rPr lang="en-US" sz="2200" spc="-22" kern="0" dirty="0">
                <a:solidFill>
                  <a:srgbClr val="E0D6DE"/>
                </a:solidFill>
                <a:latin typeface="Anton" pitchFamily="34" charset="0"/>
                <a:ea typeface="Anton" pitchFamily="34" charset="-122"/>
                <a:cs typeface="Anton" pitchFamily="34" charset="-120"/>
              </a:rPr>
              <a:t>Identity and Access Management</a:t>
            </a:r>
            <a:endParaRPr lang="en-US" sz="2200" dirty="0"/>
          </a:p>
        </p:txBody>
      </p:sp>
      <p:sp>
        <p:nvSpPr>
          <p:cNvPr id="18" name="Text 16"/>
          <p:cNvSpPr/>
          <p:nvPr/>
        </p:nvSpPr>
        <p:spPr>
          <a:xfrm>
            <a:off x="8165783" y="4887278"/>
            <a:ext cx="5670947"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Controlling access to devices and systems.</a:t>
            </a:r>
            <a:endParaRPr lang="en-US" sz="1750" dirty="0"/>
          </a:p>
        </p:txBody>
      </p:sp>
      <p:sp>
        <p:nvSpPr>
          <p:cNvPr id="19" name="Shape 17"/>
          <p:cNvSpPr/>
          <p:nvPr/>
        </p:nvSpPr>
        <p:spPr>
          <a:xfrm>
            <a:off x="793790" y="5732145"/>
            <a:ext cx="510302" cy="510302"/>
          </a:xfrm>
          <a:prstGeom prst="roundRect">
            <a:avLst>
              <a:gd name="adj" fmla="val 6667"/>
            </a:avLst>
          </a:prstGeom>
          <a:solidFill>
            <a:srgbClr val="3E3E3E"/>
          </a:solidFill>
          <a:ln/>
        </p:spPr>
      </p:sp>
      <p:sp>
        <p:nvSpPr>
          <p:cNvPr id="20" name="Text 18"/>
          <p:cNvSpPr/>
          <p:nvPr/>
        </p:nvSpPr>
        <p:spPr>
          <a:xfrm>
            <a:off x="966549" y="5817156"/>
            <a:ext cx="164783" cy="34028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5</a:t>
            </a:r>
            <a:endParaRPr lang="en-US" sz="2650" dirty="0"/>
          </a:p>
        </p:txBody>
      </p:sp>
      <p:sp>
        <p:nvSpPr>
          <p:cNvPr id="21" name="Text 19"/>
          <p:cNvSpPr/>
          <p:nvPr/>
        </p:nvSpPr>
        <p:spPr>
          <a:xfrm>
            <a:off x="1530906" y="5732145"/>
            <a:ext cx="4769168" cy="354330"/>
          </a:xfrm>
          <a:prstGeom prst="rect">
            <a:avLst/>
          </a:prstGeom>
          <a:noFill/>
          <a:ln/>
        </p:spPr>
        <p:txBody>
          <a:bodyPr wrap="none" lIns="0" tIns="0" rIns="0" bIns="0" rtlCol="0" anchor="t"/>
          <a:lstStyle/>
          <a:p>
            <a:pPr indent="0" marL="0">
              <a:lnSpc>
                <a:spcPts val="2750"/>
              </a:lnSpc>
              <a:buNone/>
            </a:pPr>
            <a:r>
              <a:rPr lang="en-US" sz="2200" spc="-22" kern="0" dirty="0">
                <a:solidFill>
                  <a:srgbClr val="E0D6DE"/>
                </a:solidFill>
                <a:latin typeface="Anton" pitchFamily="34" charset="0"/>
                <a:ea typeface="Anton" pitchFamily="34" charset="-122"/>
                <a:cs typeface="Anton" pitchFamily="34" charset="-120"/>
              </a:rPr>
              <a:t>Security Monitoring and Incident Response</a:t>
            </a:r>
            <a:endParaRPr lang="en-US" sz="2200" dirty="0"/>
          </a:p>
        </p:txBody>
      </p:sp>
      <p:sp>
        <p:nvSpPr>
          <p:cNvPr id="22" name="Text 20"/>
          <p:cNvSpPr/>
          <p:nvPr/>
        </p:nvSpPr>
        <p:spPr>
          <a:xfrm>
            <a:off x="1530906" y="6222563"/>
            <a:ext cx="5670947"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Detecting and responding to security threats.</a:t>
            </a:r>
            <a:endParaRPr lang="en-US" sz="1750" dirty="0"/>
          </a:p>
        </p:txBody>
      </p:sp>
      <p:sp>
        <p:nvSpPr>
          <p:cNvPr id="23" name="Shape 21"/>
          <p:cNvSpPr/>
          <p:nvPr/>
        </p:nvSpPr>
        <p:spPr>
          <a:xfrm>
            <a:off x="7428667" y="5732145"/>
            <a:ext cx="510302" cy="510302"/>
          </a:xfrm>
          <a:prstGeom prst="roundRect">
            <a:avLst>
              <a:gd name="adj" fmla="val 6667"/>
            </a:avLst>
          </a:prstGeom>
          <a:solidFill>
            <a:srgbClr val="3E3E3E"/>
          </a:solidFill>
          <a:ln/>
        </p:spPr>
      </p:sp>
      <p:sp>
        <p:nvSpPr>
          <p:cNvPr id="24" name="Text 22"/>
          <p:cNvSpPr/>
          <p:nvPr/>
        </p:nvSpPr>
        <p:spPr>
          <a:xfrm>
            <a:off x="7601426" y="5817156"/>
            <a:ext cx="164783" cy="34028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6</a:t>
            </a:r>
            <a:endParaRPr lang="en-US" sz="2650" dirty="0"/>
          </a:p>
        </p:txBody>
      </p:sp>
      <p:sp>
        <p:nvSpPr>
          <p:cNvPr id="25" name="Text 23"/>
          <p:cNvSpPr/>
          <p:nvPr/>
        </p:nvSpPr>
        <p:spPr>
          <a:xfrm>
            <a:off x="8165783" y="5732145"/>
            <a:ext cx="4635818" cy="354330"/>
          </a:xfrm>
          <a:prstGeom prst="rect">
            <a:avLst/>
          </a:prstGeom>
          <a:noFill/>
          <a:ln/>
        </p:spPr>
        <p:txBody>
          <a:bodyPr wrap="none" lIns="0" tIns="0" rIns="0" bIns="0" rtlCol="0" anchor="t"/>
          <a:lstStyle/>
          <a:p>
            <a:pPr indent="0" marL="0">
              <a:lnSpc>
                <a:spcPts val="2750"/>
              </a:lnSpc>
              <a:buNone/>
            </a:pPr>
            <a:r>
              <a:rPr lang="en-US" sz="2200" spc="-22" kern="0" dirty="0">
                <a:solidFill>
                  <a:srgbClr val="E0D6DE"/>
                </a:solidFill>
                <a:latin typeface="Anton" pitchFamily="34" charset="0"/>
                <a:ea typeface="Anton" pitchFamily="34" charset="-122"/>
                <a:cs typeface="Anton" pitchFamily="34" charset="-120"/>
              </a:rPr>
              <a:t>Compliance and Regulatory Requirements</a:t>
            </a:r>
            <a:endParaRPr lang="en-US" sz="2200" dirty="0"/>
          </a:p>
        </p:txBody>
      </p:sp>
      <p:sp>
        <p:nvSpPr>
          <p:cNvPr id="26" name="Text 24"/>
          <p:cNvSpPr/>
          <p:nvPr/>
        </p:nvSpPr>
        <p:spPr>
          <a:xfrm>
            <a:off x="8165783" y="6222563"/>
            <a:ext cx="5670947"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Adhering to industry standards and legal frameworks.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52682"/>
            <a:ext cx="7556421" cy="1417558"/>
          </a:xfrm>
          <a:prstGeom prst="rect">
            <a:avLst/>
          </a:prstGeom>
          <a:noFill/>
          <a:ln/>
        </p:spPr>
        <p:txBody>
          <a:bodyPr wrap="squar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Device Security: Hardware and Firmware Protection</a:t>
            </a:r>
            <a:endParaRPr lang="en-US" sz="4450" dirty="0"/>
          </a:p>
        </p:txBody>
      </p:sp>
      <p:sp>
        <p:nvSpPr>
          <p:cNvPr id="4" name="Shape 1"/>
          <p:cNvSpPr/>
          <p:nvPr/>
        </p:nvSpPr>
        <p:spPr>
          <a:xfrm>
            <a:off x="6280190" y="3210401"/>
            <a:ext cx="3664863" cy="2032754"/>
          </a:xfrm>
          <a:prstGeom prst="roundRect">
            <a:avLst>
              <a:gd name="adj" fmla="val 1674"/>
            </a:avLst>
          </a:prstGeom>
          <a:solidFill>
            <a:srgbClr val="3E3E3E"/>
          </a:solidFill>
          <a:ln/>
        </p:spPr>
      </p:sp>
      <p:sp>
        <p:nvSpPr>
          <p:cNvPr id="5" name="Text 2"/>
          <p:cNvSpPr/>
          <p:nvPr/>
        </p:nvSpPr>
        <p:spPr>
          <a:xfrm>
            <a:off x="6507004" y="3437215"/>
            <a:ext cx="2835235" cy="354330"/>
          </a:xfrm>
          <a:prstGeom prst="rect">
            <a:avLst/>
          </a:prstGeom>
          <a:noFill/>
          <a:ln/>
        </p:spPr>
        <p:txBody>
          <a:bodyPr wrap="none" lIns="0" tIns="0" rIns="0" bIns="0" rtlCol="0" anchor="t"/>
          <a:lstStyle/>
          <a:p>
            <a:pPr indent="0" marL="0">
              <a:lnSpc>
                <a:spcPts val="2750"/>
              </a:lnSpc>
              <a:buNone/>
            </a:pPr>
            <a:r>
              <a:rPr lang="en-US" sz="2200" spc="-22" kern="0" dirty="0">
                <a:solidFill>
                  <a:srgbClr val="E0D6DE"/>
                </a:solidFill>
                <a:latin typeface="Anton" pitchFamily="34" charset="0"/>
                <a:ea typeface="Anton" pitchFamily="34" charset="-122"/>
                <a:cs typeface="Anton" pitchFamily="34" charset="-120"/>
              </a:rPr>
              <a:t>Secure Boot</a:t>
            </a:r>
            <a:endParaRPr lang="en-US" sz="2200" dirty="0"/>
          </a:p>
        </p:txBody>
      </p:sp>
      <p:sp>
        <p:nvSpPr>
          <p:cNvPr id="6" name="Text 3"/>
          <p:cNvSpPr/>
          <p:nvPr/>
        </p:nvSpPr>
        <p:spPr>
          <a:xfrm>
            <a:off x="6507004" y="3927634"/>
            <a:ext cx="3211235"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Ensuring that only authorized firmware loads onto the device.</a:t>
            </a:r>
            <a:endParaRPr lang="en-US" sz="1750" dirty="0"/>
          </a:p>
        </p:txBody>
      </p:sp>
      <p:sp>
        <p:nvSpPr>
          <p:cNvPr id="7" name="Shape 4"/>
          <p:cNvSpPr/>
          <p:nvPr/>
        </p:nvSpPr>
        <p:spPr>
          <a:xfrm>
            <a:off x="10171867" y="3210401"/>
            <a:ext cx="3664863" cy="2032754"/>
          </a:xfrm>
          <a:prstGeom prst="roundRect">
            <a:avLst>
              <a:gd name="adj" fmla="val 1674"/>
            </a:avLst>
          </a:prstGeom>
          <a:solidFill>
            <a:srgbClr val="3E3E3E"/>
          </a:solidFill>
          <a:ln/>
        </p:spPr>
      </p:sp>
      <p:sp>
        <p:nvSpPr>
          <p:cNvPr id="8" name="Text 5"/>
          <p:cNvSpPr/>
          <p:nvPr/>
        </p:nvSpPr>
        <p:spPr>
          <a:xfrm>
            <a:off x="10398681" y="3437215"/>
            <a:ext cx="2835235" cy="354330"/>
          </a:xfrm>
          <a:prstGeom prst="rect">
            <a:avLst/>
          </a:prstGeom>
          <a:noFill/>
          <a:ln/>
        </p:spPr>
        <p:txBody>
          <a:bodyPr wrap="none" lIns="0" tIns="0" rIns="0" bIns="0" rtlCol="0" anchor="t"/>
          <a:lstStyle/>
          <a:p>
            <a:pPr indent="0" marL="0">
              <a:lnSpc>
                <a:spcPts val="2750"/>
              </a:lnSpc>
              <a:buNone/>
            </a:pPr>
            <a:r>
              <a:rPr lang="en-US" sz="2200" spc="-22" kern="0" dirty="0">
                <a:solidFill>
                  <a:srgbClr val="E0D6DE"/>
                </a:solidFill>
                <a:latin typeface="Anton" pitchFamily="34" charset="0"/>
                <a:ea typeface="Anton" pitchFamily="34" charset="-122"/>
                <a:cs typeface="Anton" pitchFamily="34" charset="-120"/>
              </a:rPr>
              <a:t>Hardware-based Security</a:t>
            </a:r>
            <a:endParaRPr lang="en-US" sz="2200" dirty="0"/>
          </a:p>
        </p:txBody>
      </p:sp>
      <p:sp>
        <p:nvSpPr>
          <p:cNvPr id="9" name="Text 6"/>
          <p:cNvSpPr/>
          <p:nvPr/>
        </p:nvSpPr>
        <p:spPr>
          <a:xfrm>
            <a:off x="10398681" y="3927634"/>
            <a:ext cx="3211235"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Using tamper-resistant chips and secure enclaves to protect sensitive data.</a:t>
            </a:r>
            <a:endParaRPr lang="en-US" sz="1750" dirty="0"/>
          </a:p>
        </p:txBody>
      </p:sp>
      <p:sp>
        <p:nvSpPr>
          <p:cNvPr id="10" name="Shape 7"/>
          <p:cNvSpPr/>
          <p:nvPr/>
        </p:nvSpPr>
        <p:spPr>
          <a:xfrm>
            <a:off x="6280190" y="5469969"/>
            <a:ext cx="7556421" cy="1306949"/>
          </a:xfrm>
          <a:prstGeom prst="roundRect">
            <a:avLst>
              <a:gd name="adj" fmla="val 2603"/>
            </a:avLst>
          </a:prstGeom>
          <a:solidFill>
            <a:srgbClr val="3E3E3E"/>
          </a:solidFill>
          <a:ln/>
        </p:spPr>
      </p:sp>
      <p:sp>
        <p:nvSpPr>
          <p:cNvPr id="11" name="Text 8"/>
          <p:cNvSpPr/>
          <p:nvPr/>
        </p:nvSpPr>
        <p:spPr>
          <a:xfrm>
            <a:off x="6507004" y="5696783"/>
            <a:ext cx="2907625" cy="354330"/>
          </a:xfrm>
          <a:prstGeom prst="rect">
            <a:avLst/>
          </a:prstGeom>
          <a:noFill/>
          <a:ln/>
        </p:spPr>
        <p:txBody>
          <a:bodyPr wrap="none" lIns="0" tIns="0" rIns="0" bIns="0" rtlCol="0" anchor="t"/>
          <a:lstStyle/>
          <a:p>
            <a:pPr indent="0" marL="0">
              <a:lnSpc>
                <a:spcPts val="2750"/>
              </a:lnSpc>
              <a:buNone/>
            </a:pPr>
            <a:r>
              <a:rPr lang="en-US" sz="2200" spc="-22" kern="0" dirty="0">
                <a:solidFill>
                  <a:srgbClr val="E0D6DE"/>
                </a:solidFill>
                <a:latin typeface="Anton" pitchFamily="34" charset="0"/>
                <a:ea typeface="Anton" pitchFamily="34" charset="-122"/>
                <a:cs typeface="Anton" pitchFamily="34" charset="-120"/>
              </a:rPr>
              <a:t>Regular Firmware Updates</a:t>
            </a:r>
            <a:endParaRPr lang="en-US" sz="2200" dirty="0"/>
          </a:p>
        </p:txBody>
      </p:sp>
      <p:sp>
        <p:nvSpPr>
          <p:cNvPr id="12" name="Text 9"/>
          <p:cNvSpPr/>
          <p:nvPr/>
        </p:nvSpPr>
        <p:spPr>
          <a:xfrm>
            <a:off x="6507004" y="6187202"/>
            <a:ext cx="7102793" cy="362903"/>
          </a:xfrm>
          <a:prstGeom prst="rect">
            <a:avLst/>
          </a:prstGeom>
          <a:noFill/>
          <a:ln/>
        </p:spPr>
        <p:txBody>
          <a:bodyPr wrap="none" lIns="0" tIns="0" rIns="0" bIns="0" rtlCol="0" anchor="t"/>
          <a:lstStyle/>
          <a:p>
            <a:pPr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Patching vulnerabilities and improving security over time.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72258"/>
            <a:ext cx="7556421" cy="1417558"/>
          </a:xfrm>
          <a:prstGeom prst="rect">
            <a:avLst/>
          </a:prstGeom>
          <a:noFill/>
          <a:ln/>
        </p:spPr>
        <p:txBody>
          <a:bodyPr wrap="squar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Network Security: Communication and Data Transfer</a:t>
            </a:r>
            <a:endParaRPr lang="en-US" sz="4450" dirty="0"/>
          </a:p>
        </p:txBody>
      </p:sp>
      <p:pic>
        <p:nvPicPr>
          <p:cNvPr id="4" name="Image 1" descr="preencoded.png">    </p:cNvPr>
          <p:cNvPicPr>
            <a:picLocks noChangeAspect="1"/>
          </p:cNvPicPr>
          <p:nvPr/>
        </p:nvPicPr>
        <p:blipFill>
          <a:blip r:embed="rId2"/>
          <a:stretch>
            <a:fillRect/>
          </a:stretch>
        </p:blipFill>
        <p:spPr>
          <a:xfrm>
            <a:off x="793790" y="3629978"/>
            <a:ext cx="566976" cy="566976"/>
          </a:xfrm>
          <a:prstGeom prst="rect">
            <a:avLst/>
          </a:prstGeom>
        </p:spPr>
      </p:pic>
      <p:sp>
        <p:nvSpPr>
          <p:cNvPr id="5" name="Text 1"/>
          <p:cNvSpPr/>
          <p:nvPr/>
        </p:nvSpPr>
        <p:spPr>
          <a:xfrm>
            <a:off x="793790" y="4423767"/>
            <a:ext cx="2291953"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Encryption</a:t>
            </a:r>
            <a:endParaRPr lang="en-US" sz="2200" dirty="0"/>
          </a:p>
        </p:txBody>
      </p:sp>
      <p:sp>
        <p:nvSpPr>
          <p:cNvPr id="6" name="Text 2"/>
          <p:cNvSpPr/>
          <p:nvPr/>
        </p:nvSpPr>
        <p:spPr>
          <a:xfrm>
            <a:off x="793790" y="4914186"/>
            <a:ext cx="2291953"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Protecting data in transit and at rest.</a:t>
            </a:r>
            <a:endParaRPr lang="en-US" sz="1750" dirty="0"/>
          </a:p>
        </p:txBody>
      </p:sp>
      <p:pic>
        <p:nvPicPr>
          <p:cNvPr id="7" name="Image 2" descr="preencoded.png">    </p:cNvPr>
          <p:cNvPicPr>
            <a:picLocks noChangeAspect="1"/>
          </p:cNvPicPr>
          <p:nvPr/>
        </p:nvPicPr>
        <p:blipFill>
          <a:blip r:embed="rId3"/>
          <a:stretch>
            <a:fillRect/>
          </a:stretch>
        </p:blipFill>
        <p:spPr>
          <a:xfrm>
            <a:off x="3425904" y="3629978"/>
            <a:ext cx="566976" cy="566976"/>
          </a:xfrm>
          <a:prstGeom prst="rect">
            <a:avLst/>
          </a:prstGeom>
        </p:spPr>
      </p:pic>
      <p:sp>
        <p:nvSpPr>
          <p:cNvPr id="8" name="Text 3"/>
          <p:cNvSpPr/>
          <p:nvPr/>
        </p:nvSpPr>
        <p:spPr>
          <a:xfrm>
            <a:off x="3425904" y="4423767"/>
            <a:ext cx="2292072"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Firewalls</a:t>
            </a:r>
            <a:endParaRPr lang="en-US" sz="2200" dirty="0"/>
          </a:p>
        </p:txBody>
      </p:sp>
      <p:sp>
        <p:nvSpPr>
          <p:cNvPr id="9" name="Text 4"/>
          <p:cNvSpPr/>
          <p:nvPr/>
        </p:nvSpPr>
        <p:spPr>
          <a:xfrm>
            <a:off x="3425904" y="4914186"/>
            <a:ext cx="229207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Blocking unauthorized access to the network.</a:t>
            </a:r>
            <a:endParaRPr lang="en-US" sz="1750" dirty="0"/>
          </a:p>
        </p:txBody>
      </p:sp>
      <p:pic>
        <p:nvPicPr>
          <p:cNvPr id="10" name="Image 3" descr="preencoded.png">    </p:cNvPr>
          <p:cNvPicPr>
            <a:picLocks noChangeAspect="1"/>
          </p:cNvPicPr>
          <p:nvPr/>
        </p:nvPicPr>
        <p:blipFill>
          <a:blip r:embed="rId4"/>
          <a:stretch>
            <a:fillRect/>
          </a:stretch>
        </p:blipFill>
        <p:spPr>
          <a:xfrm>
            <a:off x="6058138" y="3629978"/>
            <a:ext cx="566976" cy="566976"/>
          </a:xfrm>
          <a:prstGeom prst="rect">
            <a:avLst/>
          </a:prstGeom>
        </p:spPr>
      </p:pic>
      <p:sp>
        <p:nvSpPr>
          <p:cNvPr id="11" name="Text 5"/>
          <p:cNvSpPr/>
          <p:nvPr/>
        </p:nvSpPr>
        <p:spPr>
          <a:xfrm>
            <a:off x="6058138" y="4423767"/>
            <a:ext cx="2291953" cy="708660"/>
          </a:xfrm>
          <a:prstGeom prst="rect">
            <a:avLst/>
          </a:prstGeom>
          <a:noFill/>
          <a:ln/>
        </p:spPr>
        <p:txBody>
          <a:bodyPr wrap="squar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Virtual Private Networks (VPNs)</a:t>
            </a:r>
            <a:endParaRPr lang="en-US" sz="2200" dirty="0"/>
          </a:p>
        </p:txBody>
      </p:sp>
      <p:sp>
        <p:nvSpPr>
          <p:cNvPr id="12" name="Text 6"/>
          <p:cNvSpPr/>
          <p:nvPr/>
        </p:nvSpPr>
        <p:spPr>
          <a:xfrm>
            <a:off x="6058138" y="5268516"/>
            <a:ext cx="2291953"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Creating secure tunnels for communication.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85800"/>
            <a:ext cx="7556421" cy="1417558"/>
          </a:xfrm>
          <a:prstGeom prst="rect">
            <a:avLst/>
          </a:prstGeom>
          <a:noFill/>
          <a:ln/>
        </p:spPr>
        <p:txBody>
          <a:bodyPr wrap="squar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Cloud Security: Backend Infrastructure and Storage</a:t>
            </a:r>
            <a:endParaRPr lang="en-US" sz="4450" dirty="0"/>
          </a:p>
        </p:txBody>
      </p:sp>
      <p:sp>
        <p:nvSpPr>
          <p:cNvPr id="4" name="Shape 1"/>
          <p:cNvSpPr/>
          <p:nvPr/>
        </p:nvSpPr>
        <p:spPr>
          <a:xfrm>
            <a:off x="1118711" y="2443520"/>
            <a:ext cx="30480" cy="5100280"/>
          </a:xfrm>
          <a:prstGeom prst="roundRect">
            <a:avLst>
              <a:gd name="adj" fmla="val 111628"/>
            </a:avLst>
          </a:prstGeom>
          <a:solidFill>
            <a:srgbClr val="575757"/>
          </a:solidFill>
          <a:ln/>
        </p:spPr>
      </p:sp>
      <p:sp>
        <p:nvSpPr>
          <p:cNvPr id="5" name="Shape 2"/>
          <p:cNvSpPr/>
          <p:nvPr/>
        </p:nvSpPr>
        <p:spPr>
          <a:xfrm>
            <a:off x="1358622" y="2938582"/>
            <a:ext cx="793790" cy="30480"/>
          </a:xfrm>
          <a:prstGeom prst="roundRect">
            <a:avLst>
              <a:gd name="adj" fmla="val 111628"/>
            </a:avLst>
          </a:prstGeom>
          <a:solidFill>
            <a:srgbClr val="575757"/>
          </a:solidFill>
          <a:ln/>
        </p:spPr>
      </p:sp>
      <p:sp>
        <p:nvSpPr>
          <p:cNvPr id="6" name="Shape 3"/>
          <p:cNvSpPr/>
          <p:nvPr/>
        </p:nvSpPr>
        <p:spPr>
          <a:xfrm>
            <a:off x="878800" y="2698671"/>
            <a:ext cx="510302" cy="510302"/>
          </a:xfrm>
          <a:prstGeom prst="roundRect">
            <a:avLst>
              <a:gd name="adj" fmla="val 6667"/>
            </a:avLst>
          </a:prstGeom>
          <a:solidFill>
            <a:srgbClr val="3E3E3E"/>
          </a:solidFill>
          <a:ln/>
        </p:spPr>
      </p:sp>
      <p:sp>
        <p:nvSpPr>
          <p:cNvPr id="7" name="Text 4"/>
          <p:cNvSpPr/>
          <p:nvPr/>
        </p:nvSpPr>
        <p:spPr>
          <a:xfrm>
            <a:off x="1079421" y="2783681"/>
            <a:ext cx="109061" cy="34028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1</a:t>
            </a:r>
            <a:endParaRPr lang="en-US" sz="2650" dirty="0"/>
          </a:p>
        </p:txBody>
      </p:sp>
      <p:sp>
        <p:nvSpPr>
          <p:cNvPr id="8" name="Text 5"/>
          <p:cNvSpPr/>
          <p:nvPr/>
        </p:nvSpPr>
        <p:spPr>
          <a:xfrm>
            <a:off x="2381488" y="2670334"/>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Secure Infrastructure</a:t>
            </a:r>
            <a:endParaRPr lang="en-US" sz="2200" dirty="0"/>
          </a:p>
        </p:txBody>
      </p:sp>
      <p:sp>
        <p:nvSpPr>
          <p:cNvPr id="9" name="Text 6"/>
          <p:cNvSpPr/>
          <p:nvPr/>
        </p:nvSpPr>
        <p:spPr>
          <a:xfrm>
            <a:off x="2381488" y="3160752"/>
            <a:ext cx="596872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Employing robust cloud security measures, including encryption, access controls, and intrusion detection.</a:t>
            </a:r>
            <a:endParaRPr lang="en-US" sz="1750" dirty="0"/>
          </a:p>
        </p:txBody>
      </p:sp>
      <p:sp>
        <p:nvSpPr>
          <p:cNvPr id="10" name="Shape 7"/>
          <p:cNvSpPr/>
          <p:nvPr/>
        </p:nvSpPr>
        <p:spPr>
          <a:xfrm>
            <a:off x="1358622" y="4835247"/>
            <a:ext cx="793790" cy="30480"/>
          </a:xfrm>
          <a:prstGeom prst="roundRect">
            <a:avLst>
              <a:gd name="adj" fmla="val 111628"/>
            </a:avLst>
          </a:prstGeom>
          <a:solidFill>
            <a:srgbClr val="575757"/>
          </a:solidFill>
          <a:ln/>
        </p:spPr>
      </p:sp>
      <p:sp>
        <p:nvSpPr>
          <p:cNvPr id="11" name="Shape 8"/>
          <p:cNvSpPr/>
          <p:nvPr/>
        </p:nvSpPr>
        <p:spPr>
          <a:xfrm>
            <a:off x="878800" y="4595336"/>
            <a:ext cx="510302" cy="510302"/>
          </a:xfrm>
          <a:prstGeom prst="roundRect">
            <a:avLst>
              <a:gd name="adj" fmla="val 6667"/>
            </a:avLst>
          </a:prstGeom>
          <a:solidFill>
            <a:srgbClr val="3E3E3E"/>
          </a:solidFill>
          <a:ln/>
        </p:spPr>
      </p:sp>
      <p:sp>
        <p:nvSpPr>
          <p:cNvPr id="12" name="Text 9"/>
          <p:cNvSpPr/>
          <p:nvPr/>
        </p:nvSpPr>
        <p:spPr>
          <a:xfrm>
            <a:off x="1051560" y="4680347"/>
            <a:ext cx="164783" cy="34028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2</a:t>
            </a:r>
            <a:endParaRPr lang="en-US" sz="2650" dirty="0"/>
          </a:p>
        </p:txBody>
      </p:sp>
      <p:sp>
        <p:nvSpPr>
          <p:cNvPr id="13" name="Text 10"/>
          <p:cNvSpPr/>
          <p:nvPr/>
        </p:nvSpPr>
        <p:spPr>
          <a:xfrm>
            <a:off x="2381488" y="4566999"/>
            <a:ext cx="2936319"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Data Backup and Recovery</a:t>
            </a:r>
            <a:endParaRPr lang="en-US" sz="2200" dirty="0"/>
          </a:p>
        </p:txBody>
      </p:sp>
      <p:sp>
        <p:nvSpPr>
          <p:cNvPr id="14" name="Text 11"/>
          <p:cNvSpPr/>
          <p:nvPr/>
        </p:nvSpPr>
        <p:spPr>
          <a:xfrm>
            <a:off x="2381488" y="5057418"/>
            <a:ext cx="596872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Ensuring data availability and resilience in case of a security breach.</a:t>
            </a:r>
            <a:endParaRPr lang="en-US" sz="1750" dirty="0"/>
          </a:p>
        </p:txBody>
      </p:sp>
      <p:sp>
        <p:nvSpPr>
          <p:cNvPr id="15" name="Shape 12"/>
          <p:cNvSpPr/>
          <p:nvPr/>
        </p:nvSpPr>
        <p:spPr>
          <a:xfrm>
            <a:off x="1358622" y="6731913"/>
            <a:ext cx="793790" cy="30480"/>
          </a:xfrm>
          <a:prstGeom prst="roundRect">
            <a:avLst>
              <a:gd name="adj" fmla="val 111628"/>
            </a:avLst>
          </a:prstGeom>
          <a:solidFill>
            <a:srgbClr val="575757"/>
          </a:solidFill>
          <a:ln/>
        </p:spPr>
      </p:sp>
      <p:sp>
        <p:nvSpPr>
          <p:cNvPr id="16" name="Shape 13"/>
          <p:cNvSpPr/>
          <p:nvPr/>
        </p:nvSpPr>
        <p:spPr>
          <a:xfrm>
            <a:off x="878800" y="6492002"/>
            <a:ext cx="510302" cy="510302"/>
          </a:xfrm>
          <a:prstGeom prst="roundRect">
            <a:avLst>
              <a:gd name="adj" fmla="val 6667"/>
            </a:avLst>
          </a:prstGeom>
          <a:solidFill>
            <a:srgbClr val="3E3E3E"/>
          </a:solidFill>
          <a:ln/>
        </p:spPr>
      </p:sp>
      <p:sp>
        <p:nvSpPr>
          <p:cNvPr id="17" name="Text 14"/>
          <p:cNvSpPr/>
          <p:nvPr/>
        </p:nvSpPr>
        <p:spPr>
          <a:xfrm>
            <a:off x="1051560" y="6577013"/>
            <a:ext cx="164783" cy="340281"/>
          </a:xfrm>
          <a:prstGeom prst="rect">
            <a:avLst/>
          </a:prstGeom>
          <a:noFill/>
          <a:ln/>
        </p:spPr>
        <p:txBody>
          <a:bodyPr wrap="none" lIns="0" tIns="0" rIns="0" bIns="0" rtlCol="0" anchor="t"/>
          <a:lstStyle/>
          <a:p>
            <a:pPr algn="ctr" indent="0" marL="0">
              <a:lnSpc>
                <a:spcPts val="2650"/>
              </a:lnSpc>
              <a:buNone/>
            </a:pPr>
            <a:r>
              <a:rPr lang="en-US" sz="2650" spc="-27" kern="0" dirty="0">
                <a:solidFill>
                  <a:srgbClr val="E0D6DE"/>
                </a:solidFill>
                <a:latin typeface="Anton" pitchFamily="34" charset="0"/>
                <a:ea typeface="Anton" pitchFamily="34" charset="-122"/>
                <a:cs typeface="Anton" pitchFamily="34" charset="-120"/>
              </a:rPr>
              <a:t>3</a:t>
            </a:r>
            <a:endParaRPr lang="en-US" sz="2650" dirty="0"/>
          </a:p>
        </p:txBody>
      </p:sp>
      <p:sp>
        <p:nvSpPr>
          <p:cNvPr id="18" name="Text 15"/>
          <p:cNvSpPr/>
          <p:nvPr/>
        </p:nvSpPr>
        <p:spPr>
          <a:xfrm>
            <a:off x="2381488" y="6463665"/>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Cloud Security Auditing</a:t>
            </a:r>
            <a:endParaRPr lang="en-US" sz="2200" dirty="0"/>
          </a:p>
        </p:txBody>
      </p:sp>
      <p:sp>
        <p:nvSpPr>
          <p:cNvPr id="19" name="Text 16"/>
          <p:cNvSpPr/>
          <p:nvPr/>
        </p:nvSpPr>
        <p:spPr>
          <a:xfrm>
            <a:off x="2381488" y="6954083"/>
            <a:ext cx="596872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Regularly reviewing and assessing cloud security posture.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40130"/>
            <a:ext cx="7556421" cy="1417558"/>
          </a:xfrm>
          <a:prstGeom prst="rect">
            <a:avLst/>
          </a:prstGeom>
          <a:noFill/>
          <a:ln/>
        </p:spPr>
        <p:txBody>
          <a:bodyPr wrap="squar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Identity and Access Management in IoT Systems</a:t>
            </a:r>
            <a:endParaRPr lang="en-US" sz="4450" dirty="0"/>
          </a:p>
        </p:txBody>
      </p:sp>
      <p:pic>
        <p:nvPicPr>
          <p:cNvPr id="4" name="Image 1" descr="preencoded.png">    </p:cNvPr>
          <p:cNvPicPr>
            <a:picLocks noChangeAspect="1"/>
          </p:cNvPicPr>
          <p:nvPr/>
        </p:nvPicPr>
        <p:blipFill>
          <a:blip r:embed="rId2"/>
          <a:stretch>
            <a:fillRect/>
          </a:stretch>
        </p:blipFill>
        <p:spPr>
          <a:xfrm>
            <a:off x="6280190" y="2797850"/>
            <a:ext cx="1134070" cy="1360884"/>
          </a:xfrm>
          <a:prstGeom prst="rect">
            <a:avLst/>
          </a:prstGeom>
        </p:spPr>
      </p:pic>
      <p:sp>
        <p:nvSpPr>
          <p:cNvPr id="5" name="Text 1"/>
          <p:cNvSpPr/>
          <p:nvPr/>
        </p:nvSpPr>
        <p:spPr>
          <a:xfrm>
            <a:off x="7754422" y="3024664"/>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Strong Authentication</a:t>
            </a:r>
            <a:endParaRPr lang="en-US" sz="2200" dirty="0"/>
          </a:p>
        </p:txBody>
      </p:sp>
      <p:sp>
        <p:nvSpPr>
          <p:cNvPr id="6" name="Text 2"/>
          <p:cNvSpPr/>
          <p:nvPr/>
        </p:nvSpPr>
        <p:spPr>
          <a:xfrm>
            <a:off x="7754422" y="3515082"/>
            <a:ext cx="60821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Utilizing multi-factor authentication for robust access control.</a:t>
            </a:r>
            <a:endParaRPr lang="en-US" sz="1750" dirty="0"/>
          </a:p>
        </p:txBody>
      </p:sp>
      <p:pic>
        <p:nvPicPr>
          <p:cNvPr id="7" name="Image 2" descr="preencoded.png">    </p:cNvPr>
          <p:cNvPicPr>
            <a:picLocks noChangeAspect="1"/>
          </p:cNvPicPr>
          <p:nvPr/>
        </p:nvPicPr>
        <p:blipFill>
          <a:blip r:embed="rId3"/>
          <a:stretch>
            <a:fillRect/>
          </a:stretch>
        </p:blipFill>
        <p:spPr>
          <a:xfrm>
            <a:off x="6280190" y="4158734"/>
            <a:ext cx="1134070" cy="1669852"/>
          </a:xfrm>
          <a:prstGeom prst="rect">
            <a:avLst/>
          </a:prstGeom>
        </p:spPr>
      </p:pic>
      <p:sp>
        <p:nvSpPr>
          <p:cNvPr id="8" name="Text 3"/>
          <p:cNvSpPr/>
          <p:nvPr/>
        </p:nvSpPr>
        <p:spPr>
          <a:xfrm>
            <a:off x="7754422" y="4385548"/>
            <a:ext cx="3717012"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Role-based Access Control (RBAC)</a:t>
            </a:r>
            <a:endParaRPr lang="en-US" sz="2200" dirty="0"/>
          </a:p>
        </p:txBody>
      </p:sp>
      <p:sp>
        <p:nvSpPr>
          <p:cNvPr id="9" name="Text 4"/>
          <p:cNvSpPr/>
          <p:nvPr/>
        </p:nvSpPr>
        <p:spPr>
          <a:xfrm>
            <a:off x="7754422" y="4875967"/>
            <a:ext cx="608218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Granting permissions based on user roles and responsibilities.</a:t>
            </a:r>
            <a:endParaRPr lang="en-US" sz="1750" dirty="0"/>
          </a:p>
        </p:txBody>
      </p:sp>
      <p:pic>
        <p:nvPicPr>
          <p:cNvPr id="10" name="Image 3" descr="preencoded.png">    </p:cNvPr>
          <p:cNvPicPr>
            <a:picLocks noChangeAspect="1"/>
          </p:cNvPicPr>
          <p:nvPr/>
        </p:nvPicPr>
        <p:blipFill>
          <a:blip r:embed="rId4"/>
          <a:stretch>
            <a:fillRect/>
          </a:stretch>
        </p:blipFill>
        <p:spPr>
          <a:xfrm>
            <a:off x="6280190" y="5828586"/>
            <a:ext cx="1134070" cy="1360884"/>
          </a:xfrm>
          <a:prstGeom prst="rect">
            <a:avLst/>
          </a:prstGeom>
        </p:spPr>
      </p:pic>
      <p:sp>
        <p:nvSpPr>
          <p:cNvPr id="11" name="Text 5"/>
          <p:cNvSpPr/>
          <p:nvPr/>
        </p:nvSpPr>
        <p:spPr>
          <a:xfrm>
            <a:off x="7754422" y="6055400"/>
            <a:ext cx="3614618"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Secure Credentials Management</a:t>
            </a:r>
            <a:endParaRPr lang="en-US" sz="2200" dirty="0"/>
          </a:p>
        </p:txBody>
      </p:sp>
      <p:sp>
        <p:nvSpPr>
          <p:cNvPr id="12" name="Text 6"/>
          <p:cNvSpPr/>
          <p:nvPr/>
        </p:nvSpPr>
        <p:spPr>
          <a:xfrm>
            <a:off x="7754422" y="6545818"/>
            <a:ext cx="608218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Storing and managing access credentials securely.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64756"/>
            <a:ext cx="9542383" cy="708779"/>
          </a:xfrm>
          <a:prstGeom prst="rect">
            <a:avLst/>
          </a:prstGeom>
          <a:noFill/>
          <a:ln/>
        </p:spPr>
        <p:txBody>
          <a:bodyPr wrap="non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Security Monitoring and Incident Response</a:t>
            </a:r>
            <a:endParaRPr lang="en-US" sz="4450" dirty="0"/>
          </a:p>
        </p:txBody>
      </p:sp>
      <p:sp>
        <p:nvSpPr>
          <p:cNvPr id="4" name="Shape 1"/>
          <p:cNvSpPr/>
          <p:nvPr/>
        </p:nvSpPr>
        <p:spPr>
          <a:xfrm>
            <a:off x="793790" y="5494139"/>
            <a:ext cx="4120753" cy="226814"/>
          </a:xfrm>
          <a:prstGeom prst="roundRect">
            <a:avLst>
              <a:gd name="adj" fmla="val 15001"/>
            </a:avLst>
          </a:prstGeom>
          <a:solidFill>
            <a:srgbClr val="3E3E3E"/>
          </a:solidFill>
          <a:ln/>
        </p:spPr>
      </p:sp>
      <p:sp>
        <p:nvSpPr>
          <p:cNvPr id="5" name="Text 2"/>
          <p:cNvSpPr/>
          <p:nvPr/>
        </p:nvSpPr>
        <p:spPr>
          <a:xfrm>
            <a:off x="793790" y="6061115"/>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Continuous Monitoring</a:t>
            </a:r>
            <a:endParaRPr lang="en-US" sz="2200" dirty="0"/>
          </a:p>
        </p:txBody>
      </p:sp>
      <p:sp>
        <p:nvSpPr>
          <p:cNvPr id="6" name="Text 3"/>
          <p:cNvSpPr/>
          <p:nvPr/>
        </p:nvSpPr>
        <p:spPr>
          <a:xfrm>
            <a:off x="793790" y="6551533"/>
            <a:ext cx="4120753"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Actively tracking network traffic, device behavior, and security logs.</a:t>
            </a:r>
            <a:endParaRPr lang="en-US" sz="1750" dirty="0"/>
          </a:p>
        </p:txBody>
      </p:sp>
      <p:sp>
        <p:nvSpPr>
          <p:cNvPr id="7" name="Shape 4"/>
          <p:cNvSpPr/>
          <p:nvPr/>
        </p:nvSpPr>
        <p:spPr>
          <a:xfrm>
            <a:off x="5254704" y="5153858"/>
            <a:ext cx="4120872" cy="226814"/>
          </a:xfrm>
          <a:prstGeom prst="roundRect">
            <a:avLst>
              <a:gd name="adj" fmla="val 15001"/>
            </a:avLst>
          </a:prstGeom>
          <a:solidFill>
            <a:srgbClr val="3E3E3E"/>
          </a:solidFill>
          <a:ln/>
        </p:spPr>
      </p:sp>
      <p:sp>
        <p:nvSpPr>
          <p:cNvPr id="8" name="Text 5"/>
          <p:cNvSpPr/>
          <p:nvPr/>
        </p:nvSpPr>
        <p:spPr>
          <a:xfrm>
            <a:off x="5254704" y="5720834"/>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Threat Detection</a:t>
            </a:r>
            <a:endParaRPr lang="en-US" sz="2200" dirty="0"/>
          </a:p>
        </p:txBody>
      </p:sp>
      <p:sp>
        <p:nvSpPr>
          <p:cNvPr id="9" name="Text 6"/>
          <p:cNvSpPr/>
          <p:nvPr/>
        </p:nvSpPr>
        <p:spPr>
          <a:xfrm>
            <a:off x="5254704" y="6211253"/>
            <a:ext cx="4120872"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Employing security analytics and machine learning to identify potential threats.</a:t>
            </a:r>
            <a:endParaRPr lang="en-US" sz="1750" dirty="0"/>
          </a:p>
        </p:txBody>
      </p:sp>
      <p:sp>
        <p:nvSpPr>
          <p:cNvPr id="10" name="Shape 7"/>
          <p:cNvSpPr/>
          <p:nvPr/>
        </p:nvSpPr>
        <p:spPr>
          <a:xfrm>
            <a:off x="9715738" y="4813697"/>
            <a:ext cx="4120872" cy="226814"/>
          </a:xfrm>
          <a:prstGeom prst="roundRect">
            <a:avLst>
              <a:gd name="adj" fmla="val 15001"/>
            </a:avLst>
          </a:prstGeom>
          <a:solidFill>
            <a:srgbClr val="3E3E3E"/>
          </a:solidFill>
          <a:ln/>
        </p:spPr>
      </p:sp>
      <p:sp>
        <p:nvSpPr>
          <p:cNvPr id="11" name="Text 8"/>
          <p:cNvSpPr/>
          <p:nvPr/>
        </p:nvSpPr>
        <p:spPr>
          <a:xfrm>
            <a:off x="9715738" y="5380673"/>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Incident Response Plan</a:t>
            </a:r>
            <a:endParaRPr lang="en-US" sz="2200" dirty="0"/>
          </a:p>
        </p:txBody>
      </p:sp>
      <p:sp>
        <p:nvSpPr>
          <p:cNvPr id="12" name="Text 9"/>
          <p:cNvSpPr/>
          <p:nvPr/>
        </p:nvSpPr>
        <p:spPr>
          <a:xfrm>
            <a:off x="9715738" y="5871091"/>
            <a:ext cx="412087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Having a defined process for handling security incidents.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16499"/>
            <a:ext cx="12717780" cy="708779"/>
          </a:xfrm>
          <a:prstGeom prst="rect">
            <a:avLst/>
          </a:prstGeom>
          <a:noFill/>
          <a:ln/>
        </p:spPr>
        <p:txBody>
          <a:bodyPr wrap="none" lIns="0" tIns="0" rIns="0" bIns="0" rtlCol="0" anchor="t"/>
          <a:lstStyle/>
          <a:p>
            <a:pPr indent="0" marL="0">
              <a:lnSpc>
                <a:spcPts val="5550"/>
              </a:lnSpc>
              <a:buNone/>
            </a:pPr>
            <a:r>
              <a:rPr lang="en-US" sz="4450" spc="-45" kern="0" dirty="0">
                <a:solidFill>
                  <a:srgbClr val="FA95AF"/>
                </a:solidFill>
                <a:latin typeface="Anton" pitchFamily="34" charset="0"/>
                <a:ea typeface="Anton" pitchFamily="34" charset="-122"/>
                <a:cs typeface="Anton" pitchFamily="34" charset="-120"/>
              </a:rPr>
              <a:t>Compliance and Regulatory Requirements for IoT Security</a:t>
            </a:r>
            <a:endParaRPr lang="en-US" sz="4450" dirty="0"/>
          </a:p>
        </p:txBody>
      </p:sp>
      <p:pic>
        <p:nvPicPr>
          <p:cNvPr id="3" name="Image 0" descr="preencoded.png">    </p:cNvPr>
          <p:cNvPicPr>
            <a:picLocks noChangeAspect="1"/>
          </p:cNvPicPr>
          <p:nvPr/>
        </p:nvPicPr>
        <p:blipFill>
          <a:blip r:embed="rId1"/>
          <a:stretch>
            <a:fillRect/>
          </a:stretch>
        </p:blipFill>
        <p:spPr>
          <a:xfrm>
            <a:off x="2978348" y="2678906"/>
            <a:ext cx="2152055" cy="1306949"/>
          </a:xfrm>
          <a:prstGeom prst="rect">
            <a:avLst/>
          </a:prstGeom>
        </p:spPr>
      </p:pic>
      <p:sp>
        <p:nvSpPr>
          <p:cNvPr id="4" name="Text 1"/>
          <p:cNvSpPr/>
          <p:nvPr/>
        </p:nvSpPr>
        <p:spPr>
          <a:xfrm>
            <a:off x="4008953" y="3267551"/>
            <a:ext cx="90845" cy="453509"/>
          </a:xfrm>
          <a:prstGeom prst="rect">
            <a:avLst/>
          </a:prstGeom>
          <a:noFill/>
          <a:ln/>
        </p:spPr>
        <p:txBody>
          <a:bodyPr wrap="none" lIns="0" tIns="0" rIns="0" bIns="0" rtlCol="0" anchor="t"/>
          <a:lstStyle/>
          <a:p>
            <a:pPr algn="ctr" indent="0" marL="0">
              <a:lnSpc>
                <a:spcPts val="3550"/>
              </a:lnSpc>
              <a:buNone/>
            </a:pPr>
            <a:r>
              <a:rPr lang="en-US" sz="2200" spc="-22" kern="0" dirty="0">
                <a:solidFill>
                  <a:srgbClr val="E0D6DE"/>
                </a:solidFill>
                <a:latin typeface="Anton" pitchFamily="34" charset="0"/>
                <a:ea typeface="Anton" pitchFamily="34" charset="-122"/>
                <a:cs typeface="Anton" pitchFamily="34" charset="-120"/>
              </a:rPr>
              <a:t>1</a:t>
            </a:r>
            <a:endParaRPr lang="en-US" sz="2200" dirty="0"/>
          </a:p>
        </p:txBody>
      </p:sp>
      <p:sp>
        <p:nvSpPr>
          <p:cNvPr id="5" name="Text 2"/>
          <p:cNvSpPr/>
          <p:nvPr/>
        </p:nvSpPr>
        <p:spPr>
          <a:xfrm>
            <a:off x="5357217" y="2905720"/>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GDPR</a:t>
            </a:r>
            <a:endParaRPr lang="en-US" sz="2200" dirty="0"/>
          </a:p>
        </p:txBody>
      </p:sp>
      <p:sp>
        <p:nvSpPr>
          <p:cNvPr id="6" name="Text 3"/>
          <p:cNvSpPr/>
          <p:nvPr/>
        </p:nvSpPr>
        <p:spPr>
          <a:xfrm>
            <a:off x="5357217" y="3396139"/>
            <a:ext cx="473428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Protecting personal data in the European Union.</a:t>
            </a:r>
            <a:endParaRPr lang="en-US" sz="1750" dirty="0"/>
          </a:p>
        </p:txBody>
      </p:sp>
      <p:sp>
        <p:nvSpPr>
          <p:cNvPr id="7" name="Shape 4"/>
          <p:cNvSpPr/>
          <p:nvPr/>
        </p:nvSpPr>
        <p:spPr>
          <a:xfrm>
            <a:off x="5187077" y="3998952"/>
            <a:ext cx="8592860" cy="15240"/>
          </a:xfrm>
          <a:prstGeom prst="roundRect">
            <a:avLst>
              <a:gd name="adj" fmla="val 223256"/>
            </a:avLst>
          </a:prstGeom>
          <a:solidFill>
            <a:srgbClr val="575757"/>
          </a:solidFill>
          <a:ln/>
        </p:spPr>
      </p:sp>
      <p:pic>
        <p:nvPicPr>
          <p:cNvPr id="8" name="Image 1" descr="preencoded.png">    </p:cNvPr>
          <p:cNvPicPr>
            <a:picLocks noChangeAspect="1"/>
          </p:cNvPicPr>
          <p:nvPr/>
        </p:nvPicPr>
        <p:blipFill>
          <a:blip r:embed="rId2"/>
          <a:stretch>
            <a:fillRect/>
          </a:stretch>
        </p:blipFill>
        <p:spPr>
          <a:xfrm>
            <a:off x="1902381" y="4042529"/>
            <a:ext cx="4304109" cy="1306949"/>
          </a:xfrm>
          <a:prstGeom prst="rect">
            <a:avLst/>
          </a:prstGeom>
        </p:spPr>
      </p:pic>
      <p:sp>
        <p:nvSpPr>
          <p:cNvPr id="9" name="Text 5"/>
          <p:cNvSpPr/>
          <p:nvPr/>
        </p:nvSpPr>
        <p:spPr>
          <a:xfrm>
            <a:off x="3985736" y="4469249"/>
            <a:ext cx="137279" cy="453509"/>
          </a:xfrm>
          <a:prstGeom prst="rect">
            <a:avLst/>
          </a:prstGeom>
          <a:noFill/>
          <a:ln/>
        </p:spPr>
        <p:txBody>
          <a:bodyPr wrap="none" lIns="0" tIns="0" rIns="0" bIns="0" rtlCol="0" anchor="t"/>
          <a:lstStyle/>
          <a:p>
            <a:pPr algn="ctr" indent="0" marL="0">
              <a:lnSpc>
                <a:spcPts val="3550"/>
              </a:lnSpc>
              <a:buNone/>
            </a:pPr>
            <a:r>
              <a:rPr lang="en-US" sz="2200" spc="-22" kern="0" dirty="0">
                <a:solidFill>
                  <a:srgbClr val="E0D6DE"/>
                </a:solidFill>
                <a:latin typeface="Anton" pitchFamily="34" charset="0"/>
                <a:ea typeface="Anton" pitchFamily="34" charset="-122"/>
                <a:cs typeface="Anton"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HIPAA</a:t>
            </a:r>
            <a:endParaRPr lang="en-US" sz="2200" dirty="0"/>
          </a:p>
        </p:txBody>
      </p:sp>
      <p:sp>
        <p:nvSpPr>
          <p:cNvPr id="11" name="Text 7"/>
          <p:cNvSpPr/>
          <p:nvPr/>
        </p:nvSpPr>
        <p:spPr>
          <a:xfrm>
            <a:off x="6433304" y="4759762"/>
            <a:ext cx="5225058"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Securing healthcare information in the United States.</a:t>
            </a:r>
            <a:endParaRPr lang="en-US" sz="1750" dirty="0"/>
          </a:p>
        </p:txBody>
      </p:sp>
      <p:sp>
        <p:nvSpPr>
          <p:cNvPr id="12" name="Shape 8"/>
          <p:cNvSpPr/>
          <p:nvPr/>
        </p:nvSpPr>
        <p:spPr>
          <a:xfrm>
            <a:off x="6263164" y="5362575"/>
            <a:ext cx="7516773" cy="15240"/>
          </a:xfrm>
          <a:prstGeom prst="roundRect">
            <a:avLst>
              <a:gd name="adj" fmla="val 223256"/>
            </a:avLst>
          </a:prstGeom>
          <a:solidFill>
            <a:srgbClr val="575757"/>
          </a:solidFill>
          <a:ln/>
        </p:spPr>
      </p:sp>
      <p:pic>
        <p:nvPicPr>
          <p:cNvPr id="13" name="Image 2" descr="preencoded.png">    </p:cNvPr>
          <p:cNvPicPr>
            <a:picLocks noChangeAspect="1"/>
          </p:cNvPicPr>
          <p:nvPr/>
        </p:nvPicPr>
        <p:blipFill>
          <a:blip r:embed="rId3"/>
          <a:stretch>
            <a:fillRect/>
          </a:stretch>
        </p:blipFill>
        <p:spPr>
          <a:xfrm>
            <a:off x="826294" y="5406152"/>
            <a:ext cx="6456164" cy="1306949"/>
          </a:xfrm>
          <a:prstGeom prst="rect">
            <a:avLst/>
          </a:prstGeom>
        </p:spPr>
      </p:pic>
      <p:sp>
        <p:nvSpPr>
          <p:cNvPr id="14" name="Text 9"/>
          <p:cNvSpPr/>
          <p:nvPr/>
        </p:nvSpPr>
        <p:spPr>
          <a:xfrm>
            <a:off x="3985617" y="5832872"/>
            <a:ext cx="137279" cy="453509"/>
          </a:xfrm>
          <a:prstGeom prst="rect">
            <a:avLst/>
          </a:prstGeom>
          <a:noFill/>
          <a:ln/>
        </p:spPr>
        <p:txBody>
          <a:bodyPr wrap="none" lIns="0" tIns="0" rIns="0" bIns="0" rtlCol="0" anchor="t"/>
          <a:lstStyle/>
          <a:p>
            <a:pPr algn="ctr" indent="0" marL="0">
              <a:lnSpc>
                <a:spcPts val="3550"/>
              </a:lnSpc>
              <a:buNone/>
            </a:pPr>
            <a:r>
              <a:rPr lang="en-US" sz="2200" spc="-22" kern="0" dirty="0">
                <a:solidFill>
                  <a:srgbClr val="E0D6DE"/>
                </a:solidFill>
                <a:latin typeface="Anton" pitchFamily="34" charset="0"/>
                <a:ea typeface="Anton" pitchFamily="34" charset="-122"/>
                <a:cs typeface="Anton" pitchFamily="34" charset="-120"/>
              </a:rPr>
              <a:t>3</a:t>
            </a:r>
            <a:endParaRPr lang="en-US" sz="2200" dirty="0"/>
          </a:p>
        </p:txBody>
      </p:sp>
      <p:sp>
        <p:nvSpPr>
          <p:cNvPr id="15" name="Text 10"/>
          <p:cNvSpPr/>
          <p:nvPr/>
        </p:nvSpPr>
        <p:spPr>
          <a:xfrm>
            <a:off x="7509272" y="5632966"/>
            <a:ext cx="3359825" cy="354330"/>
          </a:xfrm>
          <a:prstGeom prst="rect">
            <a:avLst/>
          </a:prstGeom>
          <a:noFill/>
          <a:ln/>
        </p:spPr>
        <p:txBody>
          <a:bodyPr wrap="none" lIns="0" tIns="0" rIns="0" bIns="0" rtlCol="0" anchor="t"/>
          <a:lstStyle/>
          <a:p>
            <a:pPr algn="l" indent="0" marL="0">
              <a:lnSpc>
                <a:spcPts val="2750"/>
              </a:lnSpc>
              <a:buNone/>
            </a:pPr>
            <a:r>
              <a:rPr lang="en-US" sz="2200" spc="-22" kern="0" dirty="0">
                <a:solidFill>
                  <a:srgbClr val="E0D6DE"/>
                </a:solidFill>
                <a:latin typeface="Anton" pitchFamily="34" charset="0"/>
                <a:ea typeface="Anton" pitchFamily="34" charset="-122"/>
                <a:cs typeface="Anton" pitchFamily="34" charset="-120"/>
              </a:rPr>
              <a:t>NIST Cybersecurity Framework</a:t>
            </a:r>
            <a:endParaRPr lang="en-US" sz="2200" dirty="0"/>
          </a:p>
        </p:txBody>
      </p:sp>
      <p:sp>
        <p:nvSpPr>
          <p:cNvPr id="16" name="Text 11"/>
          <p:cNvSpPr/>
          <p:nvPr/>
        </p:nvSpPr>
        <p:spPr>
          <a:xfrm>
            <a:off x="7509272" y="6123384"/>
            <a:ext cx="5028486"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Fira Sans" pitchFamily="34" charset="0"/>
                <a:ea typeface="Fira Sans" pitchFamily="34" charset="-122"/>
                <a:cs typeface="Fira Sans" pitchFamily="34" charset="-120"/>
              </a:rPr>
              <a:t>Providing guidance on cybersecurity best practices.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2025-02-22T05:57:14Z</dcterms:created>
  <dcterms:modified xsi:type="dcterms:W3CDTF">2025-02-22T05:57:14Z</dcterms:modified>
</cp:coreProperties>
</file>